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3" r:id="rId4"/>
    <p:sldId id="295" r:id="rId5"/>
    <p:sldId id="296" r:id="rId6"/>
    <p:sldId id="298" r:id="rId7"/>
    <p:sldId id="297" r:id="rId8"/>
    <p:sldId id="260" r:id="rId9"/>
    <p:sldId id="259" r:id="rId10"/>
    <p:sldId id="301" r:id="rId11"/>
    <p:sldId id="271" r:id="rId12"/>
    <p:sldId id="299" r:id="rId13"/>
    <p:sldId id="300" r:id="rId14"/>
    <p:sldId id="302" r:id="rId15"/>
    <p:sldId id="264" r:id="rId16"/>
    <p:sldId id="267" r:id="rId17"/>
    <p:sldId id="278" r:id="rId18"/>
  </p:sldIdLst>
  <p:sldSz cx="9144000" cy="5143500" type="screen16x9"/>
  <p:notesSz cx="6858000" cy="9144000"/>
  <p:embeddedFontLst>
    <p:embeddedFont>
      <p:font typeface="Amatic SC" pitchFamily="2" charset="-79"/>
      <p:regular r:id="rId20"/>
      <p:bold r:id="rId21"/>
    </p:embeddedFont>
    <p:embeddedFont>
      <p:font typeface="Quicksand" pitchFamily="2" charset="77"/>
      <p:regular r:id="rId22"/>
      <p:bold r:id="rId23"/>
    </p:embeddedFont>
    <p:embeddedFont>
      <p:font typeface="Short Stack" panose="02010500040000000007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47"/>
    <p:restoredTop sz="94522"/>
  </p:normalViewPr>
  <p:slideViewPr>
    <p:cSldViewPr snapToGrid="0" snapToObjects="1">
      <p:cViewPr varScale="1">
        <p:scale>
          <a:sx n="134" d="100"/>
          <a:sy n="13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87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03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71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42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24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84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3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9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72" name="Google Shape;372;p7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2" name="Google Shape;392;p7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93" name="Google Shape;393;p7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95" name="Google Shape;395;p7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7" name="Google Shape;397;p7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98" name="Google Shape;398;p7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00" name="Google Shape;400;p7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0" name="Google Shape;420;p7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21" name="Google Shape;421;p7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3" name="Google Shape;423;p7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5" name="Google Shape;425;p7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26" name="Google Shape;426;p7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9" name="Google Shape;429;p7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31" name="Google Shape;431;p7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body" idx="2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4" name="Google Shape;434;p7"/>
          <p:cNvSpPr txBox="1">
            <a:spLocks noGrp="1"/>
          </p:cNvSpPr>
          <p:nvPr>
            <p:ph type="body" idx="3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5" name="Google Shape;435;p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attern">
  <p:cSld name="BLANK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566" name="Google Shape;566;p11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6" name="Google Shape;586;p11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89" name="Google Shape;589;p11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91" name="Google Shape;591;p11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94" name="Google Shape;594;p11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4" name="Google Shape;614;p11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17" name="Google Shape;617;p11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9" name="Google Shape;619;p11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23" name="Google Shape;623;p11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25" name="Google Shape;625;p1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600075" y="1597025"/>
            <a:ext cx="7943850" cy="20938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7200" u="sng" dirty="0"/>
              <a:t>PH203 PROJECT</a:t>
            </a:r>
            <a:br>
              <a:rPr lang="en-IN" dirty="0"/>
            </a:br>
            <a:r>
              <a:rPr lang="en-IN" sz="5400" dirty="0"/>
              <a:t>Calculation of Throughput and </a:t>
            </a:r>
            <a:br>
              <a:rPr lang="en-IN" sz="5400" dirty="0"/>
            </a:br>
            <a:r>
              <a:rPr lang="en-IN" sz="5400" dirty="0"/>
              <a:t>Pumping Speed in a Vacuum </a:t>
            </a:r>
            <a:br>
              <a:rPr lang="en-IN" sz="5400" dirty="0"/>
            </a:br>
            <a:r>
              <a:rPr lang="en-IN" sz="5400" dirty="0"/>
              <a:t>Chamber </a:t>
            </a:r>
            <a:br>
              <a:rPr lang="en-IN" dirty="0"/>
            </a:br>
            <a:endParaRPr dirty="0"/>
          </a:p>
        </p:txBody>
      </p:sp>
      <p:sp>
        <p:nvSpPr>
          <p:cNvPr id="6" name="Google Shape;694;p13">
            <a:extLst>
              <a:ext uri="{FF2B5EF4-FFF2-40B4-BE49-F238E27FC236}">
                <a16:creationId xmlns:a16="http://schemas.microsoft.com/office/drawing/2014/main" id="{7D5BA077-7B41-424B-AC3A-6FB55FFC05BA}"/>
              </a:ext>
            </a:extLst>
          </p:cNvPr>
          <p:cNvSpPr txBox="1">
            <a:spLocks/>
          </p:cNvSpPr>
          <p:nvPr/>
        </p:nvSpPr>
        <p:spPr>
          <a:xfrm>
            <a:off x="152399" y="4291770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2800" dirty="0"/>
              <a:t>N.V. Vineeth</a:t>
            </a:r>
          </a:p>
          <a:p>
            <a:r>
              <a:rPr lang="en-IN" sz="2800" dirty="0"/>
              <a:t>2001CS49</a:t>
            </a:r>
            <a:br>
              <a:rPr lang="en-IN" dirty="0"/>
            </a:br>
            <a:endParaRPr lang="en-IN" dirty="0"/>
          </a:p>
        </p:txBody>
      </p:sp>
      <p:sp>
        <p:nvSpPr>
          <p:cNvPr id="7" name="Google Shape;694;p13">
            <a:extLst>
              <a:ext uri="{FF2B5EF4-FFF2-40B4-BE49-F238E27FC236}">
                <a16:creationId xmlns:a16="http://schemas.microsoft.com/office/drawing/2014/main" id="{A9E872DF-FD53-1BFF-DC65-9E05DC23C0F6}"/>
              </a:ext>
            </a:extLst>
          </p:cNvPr>
          <p:cNvSpPr txBox="1">
            <a:spLocks/>
          </p:cNvSpPr>
          <p:nvPr/>
        </p:nvSpPr>
        <p:spPr>
          <a:xfrm>
            <a:off x="3038476" y="4291771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2800" dirty="0" err="1"/>
              <a:t>Prabhjot</a:t>
            </a:r>
            <a:r>
              <a:rPr lang="en-IN" sz="2800" dirty="0"/>
              <a:t> Singh</a:t>
            </a:r>
          </a:p>
          <a:p>
            <a:r>
              <a:rPr lang="en-IN" sz="2800" dirty="0"/>
              <a:t>2001CB39</a:t>
            </a:r>
            <a:br>
              <a:rPr lang="en-IN" dirty="0"/>
            </a:br>
            <a:endParaRPr lang="en-IN" dirty="0"/>
          </a:p>
        </p:txBody>
      </p:sp>
      <p:sp>
        <p:nvSpPr>
          <p:cNvPr id="8" name="Google Shape;694;p13">
            <a:extLst>
              <a:ext uri="{FF2B5EF4-FFF2-40B4-BE49-F238E27FC236}">
                <a16:creationId xmlns:a16="http://schemas.microsoft.com/office/drawing/2014/main" id="{2909E110-A3E3-DB6E-6CE7-4D443755B39F}"/>
              </a:ext>
            </a:extLst>
          </p:cNvPr>
          <p:cNvSpPr txBox="1">
            <a:spLocks/>
          </p:cNvSpPr>
          <p:nvPr/>
        </p:nvSpPr>
        <p:spPr>
          <a:xfrm>
            <a:off x="5924552" y="4291773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2800" dirty="0"/>
              <a:t>Pratham Gupta</a:t>
            </a:r>
          </a:p>
          <a:p>
            <a:r>
              <a:rPr lang="en-IN" sz="2800" dirty="0"/>
              <a:t>2001ME49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9D2D2-4459-B98C-4960-33D21E5B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75" y="19050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1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0E926-54C8-AEF6-DCDE-B943ABDE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75617"/>
            <a:ext cx="7667625" cy="4792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7100C-DB68-54EA-F9AD-6FEC0CAC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0" y="172640"/>
            <a:ext cx="7677150" cy="47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35A91-ADCD-9C2B-BA2A-1B9D7B6D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84547"/>
            <a:ext cx="7639050" cy="47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1028375" y="68385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sp>
        <p:nvSpPr>
          <p:cNvPr id="701" name="Google Shape;701;p14"/>
          <p:cNvSpPr txBox="1">
            <a:spLocks noGrp="1"/>
          </p:cNvSpPr>
          <p:nvPr>
            <p:ph type="body" idx="1"/>
          </p:nvPr>
        </p:nvSpPr>
        <p:spPr>
          <a:xfrm>
            <a:off x="1028375" y="1405500"/>
            <a:ext cx="7087199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900" b="1" dirty="0"/>
              <a:t>In this project, we studied about throughput and pumping speed and how to calculate them using different parameters. We also created a web application interface for calculation of throughput and pumping speed in a vacuum chamber. Many such soft-wares can be created for the ease of engineers that are useful in many cases. </a:t>
            </a:r>
          </a:p>
          <a:p>
            <a:pPr marL="114300" indent="0">
              <a:buNone/>
            </a:pPr>
            <a:r>
              <a:rPr lang="en-IN" sz="1900" b="1" dirty="0"/>
              <a:t>So, at the end, we achieved our goal and wrote a program for the calculation of throughput and pumping speed successfully.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000" b="1" dirty="0"/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55" name="Google Shape;755;p21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56" name="Google Shape;756;p21"/>
          <p:cNvSpPr txBox="1">
            <a:spLocks noGrp="1"/>
          </p:cNvSpPr>
          <p:nvPr>
            <p:ph type="body" idx="2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57" name="Google Shape;757;p21"/>
          <p:cNvSpPr txBox="1">
            <a:spLocks noGrp="1"/>
          </p:cNvSpPr>
          <p:nvPr>
            <p:ph type="body" idx="3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4"/>
          <p:cNvSpPr txBox="1">
            <a:spLocks noGrp="1"/>
          </p:cNvSpPr>
          <p:nvPr>
            <p:ph type="sldNum" idx="12"/>
          </p:nvPr>
        </p:nvSpPr>
        <p:spPr>
          <a:xfrm>
            <a:off x="4289950" y="4806049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779" name="Google Shape;779;p24"/>
          <p:cNvSpPr/>
          <p:nvPr/>
        </p:nvSpPr>
        <p:spPr>
          <a:xfrm>
            <a:off x="3297500" y="6323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30485C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24"/>
          <p:cNvGrpSpPr/>
          <p:nvPr/>
        </p:nvGrpSpPr>
        <p:grpSpPr>
          <a:xfrm>
            <a:off x="933450" y="781725"/>
            <a:ext cx="2679019" cy="669600"/>
            <a:chOff x="933450" y="1315125"/>
            <a:chExt cx="2679019" cy="669600"/>
          </a:xfrm>
        </p:grpSpPr>
        <p:cxnSp>
          <p:nvCxnSpPr>
            <p:cNvPr id="781" name="Google Shape;781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2" name="Google Shape;782;p24"/>
            <p:cNvSpPr txBox="1"/>
            <p:nvPr/>
          </p:nvSpPr>
          <p:spPr>
            <a:xfrm>
              <a:off x="933450" y="1315125"/>
              <a:ext cx="2242696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6"/>
                  </a:solidFill>
                  <a:latin typeface="Quicksand"/>
                  <a:ea typeface="Quicksand"/>
                  <a:cs typeface="Quicksand"/>
                  <a:sym typeface="Quicksand"/>
                </a:rPr>
                <a:t>PRABHJOT SINGH (2001CB39)</a:t>
              </a:r>
              <a:endParaRPr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Understood the assignment and formed the basics of the project.</a:t>
              </a:r>
              <a:endParaRPr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5517319" y="781725"/>
            <a:ext cx="2564006" cy="669600"/>
            <a:chOff x="5517319" y="1315125"/>
            <a:chExt cx="2564006" cy="669600"/>
          </a:xfrm>
        </p:grpSpPr>
        <p:cxnSp>
          <p:nvCxnSpPr>
            <p:cNvPr id="784" name="Google Shape;784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5" name="Google Shape;785;p24"/>
            <p:cNvSpPr txBox="1"/>
            <p:nvPr/>
          </p:nvSpPr>
          <p:spPr>
            <a:xfrm>
              <a:off x="5962125" y="1315125"/>
              <a:ext cx="2119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rPr>
                <a:t>PRATHAM GUPTA (2001ME49)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Contributed in the development and the overall design of the website made.</a:t>
              </a:r>
            </a:p>
          </p:txBody>
        </p:sp>
      </p:grpSp>
      <p:grpSp>
        <p:nvGrpSpPr>
          <p:cNvPr id="786" name="Google Shape;786;p24"/>
          <p:cNvGrpSpPr/>
          <p:nvPr/>
        </p:nvGrpSpPr>
        <p:grpSpPr>
          <a:xfrm>
            <a:off x="3038477" y="3001740"/>
            <a:ext cx="3133722" cy="1143785"/>
            <a:chOff x="3038477" y="3535140"/>
            <a:chExt cx="3133722" cy="1143785"/>
          </a:xfrm>
        </p:grpSpPr>
        <p:cxnSp>
          <p:nvCxnSpPr>
            <p:cNvPr id="787" name="Google Shape;787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88" name="Google Shape;788;p24"/>
            <p:cNvSpPr txBox="1"/>
            <p:nvPr/>
          </p:nvSpPr>
          <p:spPr>
            <a:xfrm>
              <a:off x="3038477" y="4009325"/>
              <a:ext cx="3133722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rPr>
                <a:t>N.V. VINEETH (2001CS49)</a:t>
              </a:r>
              <a:endParaRPr sz="1800" b="1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C</a:t>
              </a:r>
              <a:r>
                <a:rPr lang="en" sz="1800" dirty="0" err="1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ontributed</a:t>
              </a:r>
              <a:r>
                <a:rPr lang="en" sz="1800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 in the design framework and making of the report. </a:t>
              </a:r>
              <a:endParaRPr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89" name="Google Shape;789;p24"/>
          <p:cNvSpPr txBox="1"/>
          <p:nvPr/>
        </p:nvSpPr>
        <p:spPr>
          <a:xfrm>
            <a:off x="3627995" y="1522396"/>
            <a:ext cx="1832174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CONTRIBUTIONS</a:t>
            </a:r>
            <a:endParaRPr sz="16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0" name="Google Shape;790;p24"/>
          <p:cNvSpPr/>
          <p:nvPr/>
        </p:nvSpPr>
        <p:spPr>
          <a:xfrm rot="1800047">
            <a:off x="3219843" y="5530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4"/>
          <p:cNvSpPr/>
          <p:nvPr/>
        </p:nvSpPr>
        <p:spPr>
          <a:xfrm rot="-1800047" flipH="1">
            <a:off x="3221956" y="5530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4"/>
          <p:cNvSpPr/>
          <p:nvPr/>
        </p:nvSpPr>
        <p:spPr>
          <a:xfrm rot="-8100000">
            <a:off x="4382715" y="493993"/>
            <a:ext cx="363170" cy="36317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4"/>
          <p:cNvSpPr/>
          <p:nvPr/>
        </p:nvSpPr>
        <p:spPr>
          <a:xfrm rot="-9000757" flipH="1">
            <a:off x="3220953" y="5514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/>
          <p:nvPr/>
        </p:nvSpPr>
        <p:spPr>
          <a:xfrm rot="-1027861">
            <a:off x="5485874" y="2316432"/>
            <a:ext cx="312672" cy="3126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4"/>
          <p:cNvSpPr/>
          <p:nvPr/>
        </p:nvSpPr>
        <p:spPr>
          <a:xfrm rot="6359841">
            <a:off x="3315801" y="2314362"/>
            <a:ext cx="363580" cy="3635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392600" y="214012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 you!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925" name="Google Shape;925;p35"/>
          <p:cNvSpPr/>
          <p:nvPr/>
        </p:nvSpPr>
        <p:spPr>
          <a:xfrm>
            <a:off x="4039248" y="927032"/>
            <a:ext cx="1300413" cy="114978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6" name="Google Shape;694;p13">
            <a:extLst>
              <a:ext uri="{FF2B5EF4-FFF2-40B4-BE49-F238E27FC236}">
                <a16:creationId xmlns:a16="http://schemas.microsoft.com/office/drawing/2014/main" id="{4F98DEB9-FBFA-30EE-871D-BF719EDB2C2E}"/>
              </a:ext>
            </a:extLst>
          </p:cNvPr>
          <p:cNvSpPr txBox="1">
            <a:spLocks/>
          </p:cNvSpPr>
          <p:nvPr/>
        </p:nvSpPr>
        <p:spPr>
          <a:xfrm>
            <a:off x="5924553" y="3834642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Pratham Gupta</a:t>
            </a:r>
          </a:p>
          <a:p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2001ME49</a:t>
            </a:r>
            <a:br>
              <a:rPr lang="en-IN" dirty="0">
                <a:solidFill>
                  <a:schemeClr val="tx2">
                    <a:lumMod val="10000"/>
                  </a:schemeClr>
                </a:solidFill>
              </a:rPr>
            </a:br>
            <a:endParaRPr lang="en-IN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Google Shape;694;p13">
            <a:extLst>
              <a:ext uri="{FF2B5EF4-FFF2-40B4-BE49-F238E27FC236}">
                <a16:creationId xmlns:a16="http://schemas.microsoft.com/office/drawing/2014/main" id="{7CF73064-BF1B-DF9A-139F-3100C4ED97BB}"/>
              </a:ext>
            </a:extLst>
          </p:cNvPr>
          <p:cNvSpPr txBox="1">
            <a:spLocks/>
          </p:cNvSpPr>
          <p:nvPr/>
        </p:nvSpPr>
        <p:spPr>
          <a:xfrm>
            <a:off x="3038476" y="3834643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3200" dirty="0" err="1">
                <a:solidFill>
                  <a:schemeClr val="tx2">
                    <a:lumMod val="10000"/>
                  </a:schemeClr>
                </a:solidFill>
              </a:rPr>
              <a:t>Prabhjot</a:t>
            </a:r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 Singh</a:t>
            </a:r>
          </a:p>
          <a:p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2001CB39</a:t>
            </a:r>
            <a:br>
              <a:rPr lang="en-IN" dirty="0"/>
            </a:br>
            <a:endParaRPr lang="en-IN" dirty="0"/>
          </a:p>
        </p:txBody>
      </p:sp>
      <p:sp>
        <p:nvSpPr>
          <p:cNvPr id="8" name="Google Shape;694;p13">
            <a:extLst>
              <a:ext uri="{FF2B5EF4-FFF2-40B4-BE49-F238E27FC236}">
                <a16:creationId xmlns:a16="http://schemas.microsoft.com/office/drawing/2014/main" id="{1B834D39-CFDF-388B-2926-83F0D9E71617}"/>
              </a:ext>
            </a:extLst>
          </p:cNvPr>
          <p:cNvSpPr txBox="1">
            <a:spLocks/>
          </p:cNvSpPr>
          <p:nvPr/>
        </p:nvSpPr>
        <p:spPr>
          <a:xfrm>
            <a:off x="152398" y="3834641"/>
            <a:ext cx="3067050" cy="7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N.V. Vineeth</a:t>
            </a:r>
          </a:p>
          <a:p>
            <a:r>
              <a:rPr lang="en-IN" sz="3200" dirty="0">
                <a:solidFill>
                  <a:schemeClr val="tx2">
                    <a:lumMod val="10000"/>
                  </a:schemeClr>
                </a:solidFill>
              </a:rPr>
              <a:t>2001CS49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sp>
        <p:nvSpPr>
          <p:cNvPr id="701" name="Google Shape;701;p14"/>
          <p:cNvSpPr txBox="1">
            <a:spLocks noGrp="1"/>
          </p:cNvSpPr>
          <p:nvPr>
            <p:ph type="body" idx="1"/>
          </p:nvPr>
        </p:nvSpPr>
        <p:spPr>
          <a:xfrm>
            <a:off x="1028374" y="1404153"/>
            <a:ext cx="7087199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b="1" dirty="0"/>
              <a:t>In this project, we will study about throughput and pumping speed and how to calculate them using different parameters. We will deploy a web application interface and write a program for their calculation using two different methods i.e. using gas equation and the formula for pumping speed for a diaphragm pump.</a:t>
            </a:r>
            <a:endParaRPr lang="en-IN" sz="2000" dirty="0"/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8575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THROUGHPUT (Q)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It is the quantity of gas flowing through a pipe per unit time. (Also sometimes, referred to as the product of pumping speed and the inlet pressure).</a:t>
            </a:r>
            <a:br>
              <a:rPr lang="en-IN" dirty="0"/>
            </a:br>
            <a:r>
              <a:rPr lang="en-IN" dirty="0"/>
              <a:t>Unit: </a:t>
            </a:r>
            <a:r>
              <a:rPr lang="en-IN" b="1" dirty="0"/>
              <a:t>Pa.m3/s = W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Also, if </a:t>
            </a:r>
            <a:r>
              <a:rPr lang="en-IN" b="1" dirty="0"/>
              <a:t>Q &gt; 200D =&gt; Turbulent </a:t>
            </a:r>
            <a:r>
              <a:rPr lang="en-IN" dirty="0"/>
              <a:t>and if </a:t>
            </a:r>
            <a:r>
              <a:rPr lang="en-IN" b="1" dirty="0"/>
              <a:t>Q &gt; 100D =&gt; Laminar </a:t>
            </a:r>
            <a:endParaRPr lang="en-I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Theory</a:t>
            </a:r>
            <a:endParaRPr sz="3600" dirty="0"/>
          </a:p>
        </p:txBody>
      </p:sp>
      <p:sp>
        <p:nvSpPr>
          <p:cNvPr id="748" name="Google Shape;748;p20"/>
          <p:cNvSpPr txBox="1">
            <a:spLocks noGrp="1"/>
          </p:cNvSpPr>
          <p:nvPr>
            <p:ph type="body" idx="2"/>
          </p:nvPr>
        </p:nvSpPr>
        <p:spPr>
          <a:xfrm>
            <a:off x="484632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PUMPING SPEED (</a:t>
            </a:r>
            <a:r>
              <a:rPr lang="en" b="1" dirty="0" err="1"/>
              <a:t>Sp</a:t>
            </a:r>
            <a:r>
              <a:rPr lang="en" b="1" dirty="0"/>
              <a:t>)</a:t>
            </a:r>
            <a:endParaRPr b="1" dirty="0"/>
          </a:p>
          <a:p>
            <a:pPr marL="0" indent="0">
              <a:buNone/>
            </a:pPr>
            <a:r>
              <a:rPr lang="en-IN" dirty="0"/>
              <a:t>The volume of gas per unit time (</a:t>
            </a:r>
            <a:r>
              <a:rPr lang="en-IN" dirty="0" err="1"/>
              <a:t>dV</a:t>
            </a:r>
            <a:r>
              <a:rPr lang="en-IN" dirty="0"/>
              <a:t>/dt) which the pumping device removes from the system at the pressure existing at the inlet of the pump.</a:t>
            </a:r>
          </a:p>
          <a:p>
            <a:pPr marL="0" indent="0">
              <a:buNone/>
            </a:pPr>
            <a:r>
              <a:rPr lang="en-IN" dirty="0"/>
              <a:t>Unit: </a:t>
            </a:r>
            <a:r>
              <a:rPr lang="en-IN" b="1" dirty="0"/>
              <a:t>litres/s, m3/hr</a:t>
            </a:r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"/>
          <p:cNvSpPr txBox="1">
            <a:spLocks noGrp="1"/>
          </p:cNvSpPr>
          <p:nvPr>
            <p:ph type="title"/>
          </p:nvPr>
        </p:nvSpPr>
        <p:spPr>
          <a:xfrm>
            <a:off x="753125" y="416076"/>
            <a:ext cx="3544500" cy="79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CALCULATIONS</a:t>
            </a:r>
            <a:endParaRPr sz="3600" dirty="0"/>
          </a:p>
        </p:txBody>
      </p:sp>
      <p:sp>
        <p:nvSpPr>
          <p:cNvPr id="764" name="Google Shape;764;p22"/>
          <p:cNvSpPr txBox="1">
            <a:spLocks noGrp="1"/>
          </p:cNvSpPr>
          <p:nvPr>
            <p:ph type="body" idx="1"/>
          </p:nvPr>
        </p:nvSpPr>
        <p:spPr>
          <a:xfrm>
            <a:off x="628650" y="1327951"/>
            <a:ext cx="394335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2000" b="1" dirty="0"/>
              <a:t>Using Gas Equation </a:t>
            </a:r>
          </a:p>
          <a:p>
            <a:pPr marL="114300" indent="0">
              <a:buNone/>
            </a:pPr>
            <a:r>
              <a:rPr lang="en-IN" sz="2000" dirty="0"/>
              <a:t>Throughput (Q) = P * (d(V)/d(t)) </a:t>
            </a:r>
          </a:p>
          <a:p>
            <a:pPr marL="114300" indent="0">
              <a:buNone/>
            </a:pPr>
            <a:r>
              <a:rPr lang="en-IN" sz="2000" dirty="0"/>
              <a:t>=&gt; </a:t>
            </a:r>
            <a:r>
              <a:rPr lang="en-IN" sz="2000" b="1" dirty="0"/>
              <a:t>Q = (</a:t>
            </a:r>
            <a:r>
              <a:rPr lang="en-IN" sz="2000" b="1" dirty="0" err="1"/>
              <a:t>dN</a:t>
            </a:r>
            <a:r>
              <a:rPr lang="en-IN" sz="2000" b="1" dirty="0"/>
              <a:t>/dt) * (R.T) </a:t>
            </a:r>
            <a:endParaRPr lang="en-IN" sz="2000" dirty="0"/>
          </a:p>
          <a:p>
            <a:pPr marL="114300" indent="0">
              <a:buNone/>
            </a:pPr>
            <a:r>
              <a:rPr lang="en-IN" sz="2000" b="1" dirty="0"/>
              <a:t>Pumping Speed (S) = Q / P </a:t>
            </a:r>
            <a:endParaRPr lang="en-IN" sz="2000" dirty="0"/>
          </a:p>
          <a:p>
            <a:pPr marL="114300" indent="0">
              <a:buNone/>
            </a:pPr>
            <a:r>
              <a:rPr lang="en-IN" sz="2000" dirty="0"/>
              <a:t>where,</a:t>
            </a:r>
            <a:br>
              <a:rPr lang="en-IN" sz="2000" dirty="0"/>
            </a:br>
            <a:r>
              <a:rPr lang="en-IN" sz="2000" dirty="0"/>
              <a:t>n = Moles of Gas, P = Pressure,</a:t>
            </a:r>
          </a:p>
          <a:p>
            <a:pPr marL="114300" indent="0">
              <a:buNone/>
            </a:pPr>
            <a:r>
              <a:rPr lang="en-IN" sz="2000" dirty="0"/>
              <a:t>T = Temperature, t =Time </a:t>
            </a:r>
          </a:p>
        </p:txBody>
      </p:sp>
      <p:sp>
        <p:nvSpPr>
          <p:cNvPr id="766" name="Google Shape;766;p2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097" name="Picture 1" descr="page4image43997536">
            <a:extLst>
              <a:ext uri="{FF2B5EF4-FFF2-40B4-BE49-F238E27FC236}">
                <a16:creationId xmlns:a16="http://schemas.microsoft.com/office/drawing/2014/main" id="{CEECC0E9-95DA-9A13-DC4E-575614F3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5" y="1422400"/>
            <a:ext cx="40767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5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"/>
          <p:cNvSpPr txBox="1">
            <a:spLocks noGrp="1"/>
          </p:cNvSpPr>
          <p:nvPr>
            <p:ph type="title"/>
          </p:nvPr>
        </p:nvSpPr>
        <p:spPr>
          <a:xfrm>
            <a:off x="753125" y="416076"/>
            <a:ext cx="3544500" cy="79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CALCULATIONS</a:t>
            </a:r>
            <a:endParaRPr sz="3600" dirty="0"/>
          </a:p>
        </p:txBody>
      </p:sp>
      <p:sp>
        <p:nvSpPr>
          <p:cNvPr id="764" name="Google Shape;764;p22"/>
          <p:cNvSpPr txBox="1">
            <a:spLocks noGrp="1"/>
          </p:cNvSpPr>
          <p:nvPr>
            <p:ph type="body" idx="1"/>
          </p:nvPr>
        </p:nvSpPr>
        <p:spPr>
          <a:xfrm>
            <a:off x="628650" y="1327951"/>
            <a:ext cx="394335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2000" b="1" dirty="0"/>
              <a:t>For a Suction Chamber </a:t>
            </a:r>
            <a:r>
              <a:rPr lang="en-IN" sz="2000" dirty="0"/>
              <a:t>Throughput(Q) = </a:t>
            </a:r>
            <a:r>
              <a:rPr lang="en-IN" sz="2000" dirty="0" err="1"/>
              <a:t>q</a:t>
            </a:r>
            <a:r>
              <a:rPr lang="en-IN" sz="2000" baseline="-25000" dirty="0" err="1"/>
              <a:t>p</a:t>
            </a:r>
            <a:r>
              <a:rPr lang="en-IN" sz="2000" dirty="0" err="1"/>
              <a:t>V</a:t>
            </a:r>
            <a:r>
              <a:rPr lang="en-IN" sz="2000" dirty="0"/>
              <a:t> </a:t>
            </a:r>
          </a:p>
          <a:p>
            <a:pPr>
              <a:buFont typeface="Symbol" pitchFamily="2" charset="2"/>
              <a:buChar char="Þ"/>
            </a:pPr>
            <a:r>
              <a:rPr lang="en-IN" sz="2000" b="1" dirty="0"/>
              <a:t>Q = n * (V</a:t>
            </a:r>
            <a:r>
              <a:rPr lang="en-IN" sz="2000" b="1" baseline="-25000" dirty="0"/>
              <a:t>s</a:t>
            </a:r>
            <a:r>
              <a:rPr lang="en-IN" sz="2000" b="1" dirty="0"/>
              <a:t> * p</a:t>
            </a:r>
            <a:r>
              <a:rPr lang="en-IN" sz="2000" b="1" baseline="-25000" dirty="0"/>
              <a:t>in</a:t>
            </a:r>
            <a:r>
              <a:rPr lang="en-IN" sz="2000" b="1" dirty="0"/>
              <a:t> - V</a:t>
            </a:r>
            <a:r>
              <a:rPr lang="en-IN" sz="2000" b="1" baseline="-25000" dirty="0"/>
              <a:t>D.S </a:t>
            </a:r>
            <a:r>
              <a:rPr lang="en-IN" sz="2000" b="1" dirty="0"/>
              <a:t>* P</a:t>
            </a:r>
            <a:r>
              <a:rPr lang="en-IN" sz="2000" b="1" baseline="-25000" dirty="0"/>
              <a:t>out</a:t>
            </a:r>
            <a:r>
              <a:rPr lang="en-IN" sz="2000" b="1" dirty="0"/>
              <a:t>) </a:t>
            </a:r>
          </a:p>
          <a:p>
            <a:pPr marL="114300" indent="0">
              <a:buNone/>
            </a:pPr>
            <a:r>
              <a:rPr lang="en-IN" sz="2000" b="1" dirty="0"/>
              <a:t>Pumping Speed (S) = Q/p</a:t>
            </a:r>
            <a:r>
              <a:rPr lang="en-IN" sz="2000" b="1" baseline="-25000" dirty="0"/>
              <a:t>in</a:t>
            </a:r>
            <a:r>
              <a:rPr lang="en-IN" sz="2000" b="1" dirty="0"/>
              <a:t> </a:t>
            </a:r>
          </a:p>
          <a:p>
            <a:pPr marL="114300" indent="0">
              <a:buNone/>
            </a:pPr>
            <a:r>
              <a:rPr lang="en-IN" sz="2000" dirty="0"/>
              <a:t>where, N = Rotational Speed</a:t>
            </a:r>
            <a:br>
              <a:rPr lang="en-IN" sz="2000" dirty="0"/>
            </a:br>
            <a:r>
              <a:rPr lang="en-IN" sz="2000" dirty="0"/>
              <a:t>V</a:t>
            </a:r>
            <a:r>
              <a:rPr lang="en-IN" sz="2000" baseline="-25000" dirty="0"/>
              <a:t>s</a:t>
            </a:r>
            <a:r>
              <a:rPr lang="en-IN" sz="2000" dirty="0"/>
              <a:t> = Suction Chamber Volume </a:t>
            </a:r>
          </a:p>
          <a:p>
            <a:pPr marL="114300" indent="0">
              <a:buNone/>
            </a:pPr>
            <a:r>
              <a:rPr lang="en-IN" sz="2000" dirty="0"/>
              <a:t>P</a:t>
            </a:r>
            <a:r>
              <a:rPr lang="en-IN" sz="2000" baseline="-25000" dirty="0"/>
              <a:t>in</a:t>
            </a:r>
            <a:r>
              <a:rPr lang="en-IN" sz="2000" dirty="0"/>
              <a:t> = Input Pressure</a:t>
            </a:r>
            <a:br>
              <a:rPr lang="en-IN" sz="2000" dirty="0"/>
            </a:br>
            <a:r>
              <a:rPr lang="en-IN" sz="2000" dirty="0"/>
              <a:t>V</a:t>
            </a:r>
            <a:r>
              <a:rPr lang="en-IN" sz="2000" baseline="-25000" dirty="0"/>
              <a:t>D.S </a:t>
            </a:r>
            <a:r>
              <a:rPr lang="en-IN" sz="2000" dirty="0"/>
              <a:t>= Dead Space Volume</a:t>
            </a:r>
            <a:br>
              <a:rPr lang="en-IN" sz="2000" dirty="0"/>
            </a:br>
            <a:r>
              <a:rPr lang="en-IN" sz="2000" dirty="0"/>
              <a:t>P</a:t>
            </a:r>
            <a:r>
              <a:rPr lang="en-IN" sz="2000" baseline="-25000" dirty="0"/>
              <a:t>out</a:t>
            </a:r>
            <a:r>
              <a:rPr lang="en-IN" sz="2000" dirty="0"/>
              <a:t> = Output Volume </a:t>
            </a:r>
          </a:p>
          <a:p>
            <a:pPr marL="114300" indent="0">
              <a:buNone/>
            </a:pPr>
            <a:endParaRPr lang="en-IN" sz="2000" b="1" dirty="0"/>
          </a:p>
          <a:p>
            <a:pPr marL="114300" indent="0">
              <a:buNone/>
            </a:pPr>
            <a:endParaRPr lang="en-IN" sz="2000" dirty="0"/>
          </a:p>
        </p:txBody>
      </p:sp>
      <p:sp>
        <p:nvSpPr>
          <p:cNvPr id="766" name="Google Shape;766;p2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121" name="Picture 1" descr="page5image43725168">
            <a:extLst>
              <a:ext uri="{FF2B5EF4-FFF2-40B4-BE49-F238E27FC236}">
                <a16:creationId xmlns:a16="http://schemas.microsoft.com/office/drawing/2014/main" id="{0772C277-3516-BB66-0D64-45F33679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5" y="1327951"/>
            <a:ext cx="38227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70872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b="1" dirty="0"/>
              <a:t>For Gas Equation </a:t>
            </a:r>
          </a:p>
          <a:p>
            <a:pPr marL="114300" indent="0">
              <a:buNone/>
            </a:pPr>
            <a:r>
              <a:rPr lang="en-IN" dirty="0"/>
              <a:t>var throughput = (inputs[0].value * 8.314 * inputs[2].value) / inputs[3].value;</a:t>
            </a:r>
            <a:br>
              <a:rPr lang="en-IN" dirty="0"/>
            </a:br>
            <a:r>
              <a:rPr lang="en-IN" dirty="0"/>
              <a:t>var </a:t>
            </a:r>
            <a:r>
              <a:rPr lang="en-IN" dirty="0" err="1"/>
              <a:t>pumpingSpeed</a:t>
            </a:r>
            <a:r>
              <a:rPr lang="en-IN" dirty="0"/>
              <a:t> = throughput / inputs[1].value; </a:t>
            </a:r>
          </a:p>
          <a:p>
            <a:pPr marL="114300" indent="0">
              <a:buNone/>
            </a:pPr>
            <a:r>
              <a:rPr lang="en-IN" dirty="0"/>
              <a:t>  where,</a:t>
            </a:r>
          </a:p>
          <a:p>
            <a:pPr marL="114300" indent="0">
              <a:buNone/>
            </a:pPr>
            <a:r>
              <a:rPr lang="en-IN" dirty="0"/>
              <a:t>    input[0] = Moles of gas, input[1] = Pressure,</a:t>
            </a:r>
          </a:p>
          <a:p>
            <a:pPr marL="114300" indent="0">
              <a:buNone/>
            </a:pPr>
            <a:r>
              <a:rPr lang="en-IN" dirty="0"/>
              <a:t>    input[2] = Temperature, input[3] = Time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CODE ANALYSIS</a:t>
            </a:r>
            <a:endParaRPr sz="3600" dirty="0"/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38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70872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For Suction Chamber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var throughput = inputs[0].value * (inputs[4].value * inputs[1].value - inputs[3].value * inputs[2].value)</a:t>
            </a:r>
            <a:br>
              <a:rPr lang="en-IN" dirty="0"/>
            </a:br>
            <a:r>
              <a:rPr lang="en-IN" dirty="0"/>
              <a:t>var </a:t>
            </a:r>
            <a:r>
              <a:rPr lang="en-IN" dirty="0" err="1"/>
              <a:t>pumpingSpeed</a:t>
            </a:r>
            <a:r>
              <a:rPr lang="en-IN" dirty="0"/>
              <a:t> = throughput / inputs[1].value </a:t>
            </a:r>
          </a:p>
          <a:p>
            <a:pPr marL="114300" indent="0">
              <a:buNone/>
            </a:pPr>
            <a:r>
              <a:rPr lang="en-IN" dirty="0"/>
              <a:t>where,</a:t>
            </a:r>
          </a:p>
          <a:p>
            <a:pPr marL="114300" indent="0">
              <a:buNone/>
            </a:pPr>
            <a:r>
              <a:rPr lang="en-IN" dirty="0"/>
              <a:t>  input[0] = Rotational Speed, input[1] = Input Pressure, </a:t>
            </a:r>
          </a:p>
          <a:p>
            <a:pPr marL="114300" indent="0">
              <a:buNone/>
            </a:pPr>
            <a:r>
              <a:rPr lang="en-IN" dirty="0"/>
              <a:t>  input[2] = Output Pressure, input[3] = Dead Space Volume, </a:t>
            </a:r>
          </a:p>
          <a:p>
            <a:pPr marL="114300" indent="0">
              <a:buNone/>
            </a:pPr>
            <a:r>
              <a:rPr lang="en-IN" dirty="0"/>
              <a:t>  input[4] = Suction Chamber Volume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CODE ANALYSIS</a:t>
            </a:r>
            <a:endParaRPr sz="3600" dirty="0"/>
          </a:p>
        </p:txBody>
      </p:sp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3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895350" y="1253925"/>
            <a:ext cx="725805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Links of the Code and the Deployed Website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Link of the code uploaded on the google drive:</a:t>
            </a:r>
          </a:p>
          <a:p>
            <a:pPr marL="0" indent="0">
              <a:buNone/>
            </a:pPr>
            <a:r>
              <a:rPr lang="en-IN" sz="2000" dirty="0"/>
              <a:t>https://</a:t>
            </a:r>
            <a:r>
              <a:rPr lang="en-IN" sz="2000" dirty="0" err="1"/>
              <a:t>drive.google.com</a:t>
            </a:r>
            <a:r>
              <a:rPr lang="en-IN" sz="2000" dirty="0"/>
              <a:t>/drive/folders/1ynyAipDhC0C9HRJ4Wz847 5ZVgr4qcXkN </a:t>
            </a: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Link of the website deployed on </a:t>
            </a:r>
            <a:r>
              <a:rPr lang="en" sz="2800" dirty="0" err="1"/>
              <a:t>netlify</a:t>
            </a:r>
            <a:r>
              <a:rPr lang="en" sz="2800" dirty="0"/>
              <a:t>:</a:t>
            </a:r>
          </a:p>
          <a:p>
            <a:pPr marL="0" lvl="0" indent="0">
              <a:buNone/>
            </a:pPr>
            <a:r>
              <a:rPr lang="en-IN" sz="2000" dirty="0"/>
              <a:t>https://ph203projectcs73-49-32.netlify.app/</a:t>
            </a: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300" y="19918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SCREENSHOTS</a:t>
            </a:r>
            <a:br>
              <a:rPr lang="en" sz="5400" dirty="0"/>
            </a:br>
            <a:r>
              <a:rPr lang="en" sz="5400" dirty="0"/>
              <a:t>Of The Website Made</a:t>
            </a:r>
            <a:endParaRPr sz="5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799</Words>
  <Application>Microsoft Macintosh PowerPoint</Application>
  <PresentationFormat>On-screen Show (16:9)</PresentationFormat>
  <Paragraphs>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Amatic SC</vt:lpstr>
      <vt:lpstr>Symbol</vt:lpstr>
      <vt:lpstr>Quicksand</vt:lpstr>
      <vt:lpstr>Short Stack</vt:lpstr>
      <vt:lpstr>Knight template</vt:lpstr>
      <vt:lpstr>PH203 PROJECT Calculation of Throughput and  Pumping Speed in a Vacuum  Chamber  </vt:lpstr>
      <vt:lpstr>INTRODUCTION</vt:lpstr>
      <vt:lpstr>Theory</vt:lpstr>
      <vt:lpstr>CALCULATIONS</vt:lpstr>
      <vt:lpstr>CALCULATIONS</vt:lpstr>
      <vt:lpstr>CODE ANALYSIS</vt:lpstr>
      <vt:lpstr>CODE ANALYSIS</vt:lpstr>
      <vt:lpstr>PowerPoint Presentation</vt:lpstr>
      <vt:lpstr> SCREENSHOTS Of The Website Made</vt:lpstr>
      <vt:lpstr>PowerPoint Presentation</vt:lpstr>
      <vt:lpstr>PowerPoint Presentation</vt:lpstr>
      <vt:lpstr>PowerPoint Presentation</vt:lpstr>
      <vt:lpstr>PowerPoint Presentation</vt:lpstr>
      <vt:lpstr>CONCLUSION</vt:lpstr>
      <vt:lpstr>In two or three columns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Calculation of Throughput and  Pumping Speed in a Vacuum  Chamber  </dc:title>
  <cp:lastModifiedBy>Gourav Garg</cp:lastModifiedBy>
  <cp:revision>3</cp:revision>
  <dcterms:modified xsi:type="dcterms:W3CDTF">2022-05-01T11:29:09Z</dcterms:modified>
</cp:coreProperties>
</file>